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9"/>
  </p:notesMasterIdLst>
  <p:handoutMasterIdLst>
    <p:handoutMasterId r:id="rId20"/>
  </p:handoutMasterIdLst>
  <p:sldIdLst>
    <p:sldId id="360" r:id="rId5"/>
    <p:sldId id="265" r:id="rId6"/>
    <p:sldId id="261" r:id="rId7"/>
    <p:sldId id="326" r:id="rId8"/>
    <p:sldId id="361" r:id="rId9"/>
    <p:sldId id="364" r:id="rId10"/>
    <p:sldId id="362" r:id="rId11"/>
    <p:sldId id="366" r:id="rId12"/>
    <p:sldId id="367" r:id="rId13"/>
    <p:sldId id="363" r:id="rId14"/>
    <p:sldId id="368" r:id="rId15"/>
    <p:sldId id="369" r:id="rId16"/>
    <p:sldId id="357" r:id="rId17"/>
    <p:sldId id="3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25" autoAdjust="0"/>
  </p:normalViewPr>
  <p:slideViewPr>
    <p:cSldViewPr snapToGrid="0" showGuides="1">
      <p:cViewPr varScale="1">
        <p:scale>
          <a:sx n="75" d="100"/>
          <a:sy n="75" d="100"/>
        </p:scale>
        <p:origin x="540" y="6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1/9/2024</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dirty="0"/>
          </a:p>
        </p:txBody>
      </p:sp>
    </p:spTree>
    <p:extLst>
      <p:ext uri="{BB962C8B-B14F-4D97-AF65-F5344CB8AC3E}">
        <p14:creationId xmlns:p14="http://schemas.microsoft.com/office/powerpoint/2010/main" val="346834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dirty="0"/>
          </a:p>
        </p:txBody>
      </p:sp>
    </p:spTree>
    <p:extLst>
      <p:ext uri="{BB962C8B-B14F-4D97-AF65-F5344CB8AC3E}">
        <p14:creationId xmlns:p14="http://schemas.microsoft.com/office/powerpoint/2010/main" val="181295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dirty="0"/>
          </a:p>
        </p:txBody>
      </p:sp>
    </p:spTree>
    <p:extLst>
      <p:ext uri="{BB962C8B-B14F-4D97-AF65-F5344CB8AC3E}">
        <p14:creationId xmlns:p14="http://schemas.microsoft.com/office/powerpoint/2010/main" val="398014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10</a:t>
            </a:fld>
            <a:endParaRPr lang="en-US" dirty="0"/>
          </a:p>
        </p:txBody>
      </p:sp>
    </p:spTree>
    <p:extLst>
      <p:ext uri="{BB962C8B-B14F-4D97-AF65-F5344CB8AC3E}">
        <p14:creationId xmlns:p14="http://schemas.microsoft.com/office/powerpoint/2010/main" val="369184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14</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sz="1800" dirty="0" err="1"/>
              <a:t>Farmcommendation</a:t>
            </a:r>
            <a:r>
              <a:rPr lang="en-US" sz="1800" dirty="0"/>
              <a:t>: A Smart Crop Recommendation System using Machine Learning</a:t>
            </a:r>
            <a:br>
              <a:rPr lang="en-US" sz="1800" dirty="0"/>
            </a:br>
            <a:r>
              <a:rPr lang="en-US" sz="1800" dirty="0"/>
              <a:t> </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normAutofit fontScale="25000" lnSpcReduction="20000"/>
          </a:bodyPr>
          <a:lstStyle/>
          <a:p>
            <a:r>
              <a:rPr lang="en-US" sz="4800" dirty="0"/>
              <a:t>134159 Julie Anne Enola</a:t>
            </a:r>
          </a:p>
          <a:p>
            <a:r>
              <a:rPr lang="en-US" sz="4800" dirty="0"/>
              <a:t>ICS 4A</a:t>
            </a:r>
          </a:p>
          <a:p>
            <a:r>
              <a:rPr lang="en-US" sz="4800" dirty="0"/>
              <a:t>Mr. James </a:t>
            </a:r>
            <a:r>
              <a:rPr lang="en-US" sz="4800" dirty="0" err="1"/>
              <a:t>Gikera</a:t>
            </a:r>
            <a:endParaRPr lang="en-US" sz="4800" dirty="0"/>
          </a:p>
          <a:p>
            <a:endParaRPr lang="en-US" dirty="0"/>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normAutofit/>
          </a:bodyPr>
          <a:lstStyle/>
          <a:p>
            <a:r>
              <a:rPr lang="en-US" sz="4800" dirty="0"/>
              <a:t>Solution Demonstration</a:t>
            </a:r>
          </a:p>
        </p:txBody>
      </p:sp>
    </p:spTree>
    <p:extLst>
      <p:ext uri="{BB962C8B-B14F-4D97-AF65-F5344CB8AC3E}">
        <p14:creationId xmlns:p14="http://schemas.microsoft.com/office/powerpoint/2010/main" val="52059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F752-1331-91A1-DF58-DF8DC642EEF2}"/>
              </a:ext>
            </a:extLst>
          </p:cNvPr>
          <p:cNvSpPr>
            <a:spLocks noGrp="1"/>
          </p:cNvSpPr>
          <p:nvPr>
            <p:ph type="title"/>
          </p:nvPr>
        </p:nvSpPr>
        <p:spPr/>
        <p:txBody>
          <a:bodyPr/>
          <a:lstStyle/>
          <a:p>
            <a:r>
              <a:rPr lang="en-US" dirty="0"/>
              <a:t>Dataset</a:t>
            </a:r>
            <a:endParaRPr lang="en-KE" dirty="0"/>
          </a:p>
        </p:txBody>
      </p:sp>
      <p:pic>
        <p:nvPicPr>
          <p:cNvPr id="9" name="Picture Placeholder 8" descr="A field of plants with trees in the background&#10;&#10;Description automatically generated">
            <a:extLst>
              <a:ext uri="{FF2B5EF4-FFF2-40B4-BE49-F238E27FC236}">
                <a16:creationId xmlns:a16="http://schemas.microsoft.com/office/drawing/2014/main" id="{0525E838-CA2B-C0AB-3B5C-BF8A18DC3028}"/>
              </a:ext>
            </a:extLst>
          </p:cNvPr>
          <p:cNvPicPr>
            <a:picLocks noGrp="1" noChangeAspect="1"/>
          </p:cNvPicPr>
          <p:nvPr>
            <p:ph type="pic" sz="quarter" idx="13"/>
          </p:nvPr>
        </p:nvPicPr>
        <p:blipFill>
          <a:blip r:embed="rId2"/>
          <a:srcRect t="39466" b="39466"/>
          <a:stretch>
            <a:fillRect/>
          </a:stretch>
        </p:blipFill>
        <p:spPr/>
      </p:pic>
      <p:sp>
        <p:nvSpPr>
          <p:cNvPr id="4" name="Content Placeholder 3">
            <a:extLst>
              <a:ext uri="{FF2B5EF4-FFF2-40B4-BE49-F238E27FC236}">
                <a16:creationId xmlns:a16="http://schemas.microsoft.com/office/drawing/2014/main" id="{20D9A893-46E1-C3FC-6A7A-A8E1FD3C93B0}"/>
              </a:ext>
            </a:extLst>
          </p:cNvPr>
          <p:cNvSpPr>
            <a:spLocks noGrp="1"/>
          </p:cNvSpPr>
          <p:nvPr>
            <p:ph idx="1"/>
          </p:nvPr>
        </p:nvSpPr>
        <p:spPr/>
        <p:txBody>
          <a:bodyPr/>
          <a:lstStyle/>
          <a:p>
            <a:r>
              <a:rPr lang="en-US" dirty="0"/>
              <a:t>We’ll be looking at how the dataset was used to create the prediction model.</a:t>
            </a:r>
          </a:p>
          <a:p>
            <a:pPr marL="285750" indent="-285750">
              <a:buFont typeface="Wingdings" panose="05000000000000000000" pitchFamily="2" charset="2"/>
              <a:buChar char="q"/>
            </a:pPr>
            <a:r>
              <a:rPr lang="en-US" dirty="0"/>
              <a:t>Preprocessing</a:t>
            </a:r>
          </a:p>
          <a:p>
            <a:pPr marL="285750" indent="-285750">
              <a:buFont typeface="Wingdings" panose="05000000000000000000" pitchFamily="2" charset="2"/>
              <a:buChar char="q"/>
            </a:pPr>
            <a:r>
              <a:rPr lang="en-US" dirty="0"/>
              <a:t>Model Training</a:t>
            </a:r>
          </a:p>
          <a:p>
            <a:pPr marL="285750" indent="-285750">
              <a:buFont typeface="Wingdings" panose="05000000000000000000" pitchFamily="2" charset="2"/>
              <a:buChar char="q"/>
            </a:pPr>
            <a:r>
              <a:rPr lang="en-US" dirty="0"/>
              <a:t>Evaluation</a:t>
            </a:r>
          </a:p>
        </p:txBody>
      </p:sp>
      <p:sp>
        <p:nvSpPr>
          <p:cNvPr id="5" name="Footer Placeholder 4">
            <a:extLst>
              <a:ext uri="{FF2B5EF4-FFF2-40B4-BE49-F238E27FC236}">
                <a16:creationId xmlns:a16="http://schemas.microsoft.com/office/drawing/2014/main" id="{29AA2AD8-1056-405C-1B9F-A8FBFB92CC9B}"/>
              </a:ext>
            </a:extLst>
          </p:cNvPr>
          <p:cNvSpPr>
            <a:spLocks noGrp="1"/>
          </p:cNvSpPr>
          <p:nvPr>
            <p:ph type="ftr" sz="quarter" idx="11"/>
          </p:nvPr>
        </p:nvSpPr>
        <p:spPr/>
        <p:txBody>
          <a:bodyPr/>
          <a:lstStyle/>
          <a:p>
            <a:r>
              <a:rPr lang="en-US"/>
              <a:t>Sample Footer Text</a:t>
            </a:r>
            <a:endParaRPr lang="en-US" dirty="0"/>
          </a:p>
        </p:txBody>
      </p:sp>
      <p:sp>
        <p:nvSpPr>
          <p:cNvPr id="6" name="Date Placeholder 5">
            <a:extLst>
              <a:ext uri="{FF2B5EF4-FFF2-40B4-BE49-F238E27FC236}">
                <a16:creationId xmlns:a16="http://schemas.microsoft.com/office/drawing/2014/main" id="{82904F0A-05FF-0176-4522-6A7A8D9C796C}"/>
              </a:ext>
            </a:extLst>
          </p:cNvPr>
          <p:cNvSpPr>
            <a:spLocks noGrp="1"/>
          </p:cNvSpPr>
          <p:nvPr>
            <p:ph type="dt" sz="half" idx="10"/>
          </p:nvPr>
        </p:nvSpPr>
        <p:spPr/>
        <p:txBody>
          <a:bodyPr/>
          <a:lstStyle/>
          <a:p>
            <a:r>
              <a:rPr lang="en-US"/>
              <a:t>2/3/20XX</a:t>
            </a:r>
            <a:endParaRPr lang="en-US" dirty="0"/>
          </a:p>
        </p:txBody>
      </p:sp>
      <p:sp>
        <p:nvSpPr>
          <p:cNvPr id="7" name="Slide Number Placeholder 6">
            <a:extLst>
              <a:ext uri="{FF2B5EF4-FFF2-40B4-BE49-F238E27FC236}">
                <a16:creationId xmlns:a16="http://schemas.microsoft.com/office/drawing/2014/main" id="{2BF47B7E-706E-B7A7-E421-430BE921D213}"/>
              </a:ext>
            </a:extLst>
          </p:cNvPr>
          <p:cNvSpPr>
            <a:spLocks noGrp="1"/>
          </p:cNvSpPr>
          <p:nvPr>
            <p:ph type="sldNum" sz="quarter" idx="12"/>
          </p:nvPr>
        </p:nvSpPr>
        <p:spPr/>
        <p:txBody>
          <a:bodyPr/>
          <a:lstStyle/>
          <a:p>
            <a:pPr algn="ctr"/>
            <a:fld id="{FAEF9944-A4F6-4C59-AEBD-678D6480B8EA}" type="slidenum">
              <a:rPr lang="en-US" smtClean="0"/>
              <a:pPr algn="ctr"/>
              <a:t>11</a:t>
            </a:fld>
            <a:endParaRPr lang="en-US" dirty="0"/>
          </a:p>
        </p:txBody>
      </p:sp>
    </p:spTree>
    <p:extLst>
      <p:ext uri="{BB962C8B-B14F-4D97-AF65-F5344CB8AC3E}">
        <p14:creationId xmlns:p14="http://schemas.microsoft.com/office/powerpoint/2010/main" val="195159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field of plants with trees in the background&#10;&#10;Description automatically generated">
            <a:extLst>
              <a:ext uri="{FF2B5EF4-FFF2-40B4-BE49-F238E27FC236}">
                <a16:creationId xmlns:a16="http://schemas.microsoft.com/office/drawing/2014/main" id="{64F84880-E19A-0A23-F2E4-973335CCDE09}"/>
              </a:ext>
            </a:extLst>
          </p:cNvPr>
          <p:cNvPicPr>
            <a:picLocks noGrp="1" noChangeAspect="1"/>
          </p:cNvPicPr>
          <p:nvPr>
            <p:ph type="pic" sz="quarter" idx="13"/>
          </p:nvPr>
        </p:nvPicPr>
        <p:blipFill>
          <a:blip r:embed="rId2"/>
          <a:srcRect t="12465" b="12465"/>
          <a:stretch>
            <a:fillRect/>
          </a:stretch>
        </p:blipFill>
        <p:spPr/>
      </p:pic>
      <p:sp>
        <p:nvSpPr>
          <p:cNvPr id="3" name="Title 2">
            <a:extLst>
              <a:ext uri="{FF2B5EF4-FFF2-40B4-BE49-F238E27FC236}">
                <a16:creationId xmlns:a16="http://schemas.microsoft.com/office/drawing/2014/main" id="{078256AA-1C98-3C76-EBD9-8D3A7FA07EED}"/>
              </a:ext>
            </a:extLst>
          </p:cNvPr>
          <p:cNvSpPr>
            <a:spLocks noGrp="1"/>
          </p:cNvSpPr>
          <p:nvPr>
            <p:ph type="ctrTitle"/>
          </p:nvPr>
        </p:nvSpPr>
        <p:spPr/>
        <p:txBody>
          <a:bodyPr/>
          <a:lstStyle/>
          <a:p>
            <a:r>
              <a:rPr lang="en-US" dirty="0"/>
              <a:t>System Demonstration</a:t>
            </a:r>
            <a:endParaRPr lang="en-KE" dirty="0"/>
          </a:p>
        </p:txBody>
      </p:sp>
    </p:spTree>
    <p:extLst>
      <p:ext uri="{BB962C8B-B14F-4D97-AF65-F5344CB8AC3E}">
        <p14:creationId xmlns:p14="http://schemas.microsoft.com/office/powerpoint/2010/main" val="301809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pPr algn="ctr"/>
            <a:r>
              <a:rPr lang="en-US" noProof="0" dirty="0"/>
              <a:t>Any Feedback or Questions</a:t>
            </a:r>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anchor="t">
            <a:normAutofit/>
          </a:bodyPr>
          <a:lstStyle/>
          <a:p>
            <a:r>
              <a:rPr lang="en-US" dirty="0"/>
              <a:t>Julie Anne Enola</a:t>
            </a:r>
          </a:p>
          <a:p>
            <a:r>
              <a:rPr lang="en-US" dirty="0"/>
              <a:t>134159</a:t>
            </a:r>
          </a:p>
          <a:p>
            <a:r>
              <a:rPr lang="en-US" dirty="0"/>
              <a:t>ICS 4A</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14</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Agenda</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Background</a:t>
            </a:r>
          </a:p>
          <a:p>
            <a:r>
              <a:rPr lang="en-US" dirty="0"/>
              <a:t>Motivation</a:t>
            </a:r>
          </a:p>
          <a:p>
            <a:r>
              <a:rPr lang="en-US" dirty="0"/>
              <a:t>Designed Solution</a:t>
            </a:r>
          </a:p>
          <a:p>
            <a:r>
              <a:rPr lang="en-US" dirty="0"/>
              <a:t>Solution Demonstration</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7" name="Date Placeholder 6">
            <a:extLst>
              <a:ext uri="{FF2B5EF4-FFF2-40B4-BE49-F238E27FC236}">
                <a16:creationId xmlns:a16="http://schemas.microsoft.com/office/drawing/2014/main" id="{8DA13AEC-8150-4417-8371-8F675C0C9CEF}"/>
              </a:ext>
            </a:extLst>
          </p:cNvPr>
          <p:cNvSpPr>
            <a:spLocks noGrp="1"/>
          </p:cNvSpPr>
          <p:nvPr>
            <p:ph type="dt" sz="half" idx="10"/>
          </p:nvPr>
        </p:nvSpPr>
        <p:spPr/>
        <p:txBody>
          <a:bodyPr/>
          <a:lstStyle/>
          <a:p>
            <a:r>
              <a:rPr lang="en-US" dirty="0"/>
              <a:t>2/3/20XX</a:t>
            </a:r>
          </a:p>
        </p:txBody>
      </p:sp>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Background</a:t>
            </a:r>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Background</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6453782" y="4219184"/>
            <a:ext cx="5725518" cy="2397516"/>
          </a:xfrm>
        </p:spPr>
        <p:txBody>
          <a:bodyPr>
            <a:normAutofit fontScale="92500" lnSpcReduction="10000"/>
          </a:bodyPr>
          <a:lstStyle/>
          <a:p>
            <a:r>
              <a:rPr lang="en-US" sz="1400" dirty="0"/>
              <a:t>Soil degradation, and climate variability are among the urgent issues facing Kenyan agriculture that are affecting farmers and lowering overall production. To address these issues, a Smart Crop Recommendation System leveraging machine learning and agricultural data is proposed. This system aims to empower farmers with recommendations based on temperature, humidity, pH, soil nitrogen, soil phosphorous and, soil potassium, ultimately contributing to sustainable agricultural development.</a:t>
            </a:r>
          </a:p>
        </p:txBody>
      </p:sp>
      <p:sp>
        <p:nvSpPr>
          <p:cNvPr id="4" name="Title 1">
            <a:extLst>
              <a:ext uri="{FF2B5EF4-FFF2-40B4-BE49-F238E27FC236}">
                <a16:creationId xmlns:a16="http://schemas.microsoft.com/office/drawing/2014/main" id="{C1B76938-C4AF-3B3F-E275-7BAC39ADFB32}"/>
              </a:ext>
            </a:extLst>
          </p:cNvPr>
          <p:cNvSpPr txBox="1">
            <a:spLocks/>
          </p:cNvSpPr>
          <p:nvPr/>
        </p:nvSpPr>
        <p:spPr>
          <a:xfrm>
            <a:off x="6453782" y="2602598"/>
            <a:ext cx="4917906" cy="1598211"/>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sz="2000" dirty="0"/>
              <a:t>Problem Statement</a:t>
            </a:r>
          </a:p>
        </p:txBody>
      </p:sp>
      <p:sp>
        <p:nvSpPr>
          <p:cNvPr id="6" name="Content Placeholder 2">
            <a:extLst>
              <a:ext uri="{FF2B5EF4-FFF2-40B4-BE49-F238E27FC236}">
                <a16:creationId xmlns:a16="http://schemas.microsoft.com/office/drawing/2014/main" id="{97B45E35-6B82-CD7A-3D85-0EBD770492FB}"/>
              </a:ext>
            </a:extLst>
          </p:cNvPr>
          <p:cNvSpPr txBox="1">
            <a:spLocks/>
          </p:cNvSpPr>
          <p:nvPr/>
        </p:nvSpPr>
        <p:spPr>
          <a:xfrm>
            <a:off x="6453782" y="2465388"/>
            <a:ext cx="5725518" cy="1839912"/>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Wingdings" panose="05000000000000000000" pitchFamily="2" charset="2"/>
              <a:buChar char="q"/>
            </a:pPr>
            <a:r>
              <a:rPr lang="en-US" sz="1400" dirty="0"/>
              <a:t>Role of Agriculture in Kenya’s Economy</a:t>
            </a:r>
          </a:p>
          <a:p>
            <a:pPr marL="285750" indent="-285750">
              <a:buFont typeface="Wingdings" panose="05000000000000000000" pitchFamily="2" charset="2"/>
              <a:buChar char="q"/>
            </a:pPr>
            <a:r>
              <a:rPr lang="en-US" sz="1400" dirty="0"/>
              <a:t>Issues that hinder agricultural activities: Climate change and soil degradation.</a:t>
            </a:r>
          </a:p>
        </p:txBody>
      </p:sp>
    </p:spTree>
    <p:extLst>
      <p:ext uri="{BB962C8B-B14F-4D97-AF65-F5344CB8AC3E}">
        <p14:creationId xmlns:p14="http://schemas.microsoft.com/office/powerpoint/2010/main" val="377787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Motivation</a:t>
            </a:r>
          </a:p>
        </p:txBody>
      </p:sp>
    </p:spTree>
    <p:extLst>
      <p:ext uri="{BB962C8B-B14F-4D97-AF65-F5344CB8AC3E}">
        <p14:creationId xmlns:p14="http://schemas.microsoft.com/office/powerpoint/2010/main" val="2852600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Motivation</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10" name="Content Placeholder 9">
            <a:extLst>
              <a:ext uri="{FF2B5EF4-FFF2-40B4-BE49-F238E27FC236}">
                <a16:creationId xmlns:a16="http://schemas.microsoft.com/office/drawing/2014/main" id="{2FD74786-3C79-C6BF-894B-D687D3DEF76A}"/>
              </a:ext>
            </a:extLst>
          </p:cNvPr>
          <p:cNvSpPr>
            <a:spLocks noGrp="1"/>
          </p:cNvSpPr>
          <p:nvPr>
            <p:ph idx="1"/>
          </p:nvPr>
        </p:nvSpPr>
        <p:spPr/>
        <p:txBody>
          <a:bodyPr/>
          <a:lstStyle/>
          <a:p>
            <a:pPr marL="285750" indent="-285750">
              <a:buFont typeface="Wingdings" panose="05000000000000000000" pitchFamily="2" charset="2"/>
              <a:buChar char="q"/>
            </a:pPr>
            <a:r>
              <a:rPr lang="en-US" dirty="0"/>
              <a:t>More informed crop choices.</a:t>
            </a:r>
          </a:p>
          <a:p>
            <a:pPr marL="285750" indent="-285750">
              <a:buFont typeface="Wingdings" panose="05000000000000000000" pitchFamily="2" charset="2"/>
              <a:buChar char="q"/>
            </a:pPr>
            <a:r>
              <a:rPr lang="en-US" dirty="0"/>
              <a:t>Optimization of resource utilization.</a:t>
            </a:r>
          </a:p>
          <a:p>
            <a:pPr marL="285750" indent="-285750">
              <a:buFont typeface="Wingdings" panose="05000000000000000000" pitchFamily="2" charset="2"/>
              <a:buChar char="q"/>
            </a:pPr>
            <a:r>
              <a:rPr lang="en-US" dirty="0"/>
              <a:t>Environmental Sustainability.</a:t>
            </a:r>
          </a:p>
          <a:p>
            <a:pPr marL="285750" indent="-285750">
              <a:buFont typeface="Wingdings" panose="05000000000000000000" pitchFamily="2" charset="2"/>
              <a:buChar char="q"/>
            </a:pPr>
            <a:r>
              <a:rPr lang="en-US" dirty="0"/>
              <a:t>Zero Hunger.</a:t>
            </a:r>
            <a:endParaRPr lang="en-KE" dirty="0"/>
          </a:p>
        </p:txBody>
      </p:sp>
    </p:spTree>
    <p:extLst>
      <p:ext uri="{BB962C8B-B14F-4D97-AF65-F5344CB8AC3E}">
        <p14:creationId xmlns:p14="http://schemas.microsoft.com/office/powerpoint/2010/main" val="281374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Designed Solution</a:t>
            </a:r>
          </a:p>
        </p:txBody>
      </p:sp>
    </p:spTree>
    <p:extLst>
      <p:ext uri="{BB962C8B-B14F-4D97-AF65-F5344CB8AC3E}">
        <p14:creationId xmlns:p14="http://schemas.microsoft.com/office/powerpoint/2010/main" val="381702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field of plants with trees in the background&#10;&#10;Description automatically generated">
            <a:extLst>
              <a:ext uri="{FF2B5EF4-FFF2-40B4-BE49-F238E27FC236}">
                <a16:creationId xmlns:a16="http://schemas.microsoft.com/office/drawing/2014/main" id="{7E8F7028-AAAE-DD68-614B-43D4D8961081}"/>
              </a:ext>
            </a:extLst>
          </p:cNvPr>
          <p:cNvPicPr>
            <a:picLocks noGrp="1" noChangeAspect="1"/>
          </p:cNvPicPr>
          <p:nvPr>
            <p:ph type="pic" sz="quarter" idx="13"/>
          </p:nvPr>
        </p:nvPicPr>
        <p:blipFill>
          <a:blip r:embed="rId2"/>
          <a:srcRect t="14251" b="14251"/>
          <a:stretch>
            <a:fillRect/>
          </a:stretch>
        </p:blipFill>
        <p:spPr/>
      </p:pic>
      <p:sp>
        <p:nvSpPr>
          <p:cNvPr id="3" name="Title 2">
            <a:extLst>
              <a:ext uri="{FF2B5EF4-FFF2-40B4-BE49-F238E27FC236}">
                <a16:creationId xmlns:a16="http://schemas.microsoft.com/office/drawing/2014/main" id="{1E4BA585-7473-F7CF-1A6C-19BB2C71951B}"/>
              </a:ext>
            </a:extLst>
          </p:cNvPr>
          <p:cNvSpPr>
            <a:spLocks noGrp="1"/>
          </p:cNvSpPr>
          <p:nvPr>
            <p:ph type="title"/>
          </p:nvPr>
        </p:nvSpPr>
        <p:spPr/>
        <p:txBody>
          <a:bodyPr/>
          <a:lstStyle/>
          <a:p>
            <a:r>
              <a:rPr lang="en-US" dirty="0"/>
              <a:t>System Architecture</a:t>
            </a:r>
            <a:endParaRPr lang="en-KE" dirty="0"/>
          </a:p>
        </p:txBody>
      </p:sp>
      <p:sp>
        <p:nvSpPr>
          <p:cNvPr id="4" name="Text Placeholder 3">
            <a:extLst>
              <a:ext uri="{FF2B5EF4-FFF2-40B4-BE49-F238E27FC236}">
                <a16:creationId xmlns:a16="http://schemas.microsoft.com/office/drawing/2014/main" id="{02C90E10-0F16-AB2F-03E1-519C8F1C2E49}"/>
              </a:ext>
            </a:extLst>
          </p:cNvPr>
          <p:cNvSpPr>
            <a:spLocks noGrp="1"/>
          </p:cNvSpPr>
          <p:nvPr>
            <p:ph type="body" idx="1"/>
          </p:nvPr>
        </p:nvSpPr>
        <p:spPr/>
        <p:txBody>
          <a:bodyPr/>
          <a:lstStyle/>
          <a:p>
            <a:r>
              <a:rPr lang="en-US" dirty="0"/>
              <a:t>Diagram</a:t>
            </a:r>
            <a:endParaRPr lang="en-KE" dirty="0"/>
          </a:p>
        </p:txBody>
      </p:sp>
      <p:pic>
        <p:nvPicPr>
          <p:cNvPr id="12" name="Content Placeholder 11" descr="A diagram of a computer system&#10;&#10;Description automatically generated">
            <a:extLst>
              <a:ext uri="{FF2B5EF4-FFF2-40B4-BE49-F238E27FC236}">
                <a16:creationId xmlns:a16="http://schemas.microsoft.com/office/drawing/2014/main" id="{0B1E9401-EB0B-9EEF-CE4E-D36A556AF13D}"/>
              </a:ext>
            </a:extLst>
          </p:cNvPr>
          <p:cNvPicPr>
            <a:picLocks noGrp="1" noChangeAspect="1"/>
          </p:cNvPicPr>
          <p:nvPr>
            <p:ph sz="half" idx="2"/>
          </p:nvPr>
        </p:nvPicPr>
        <p:blipFill>
          <a:blip r:embed="rId3"/>
          <a:stretch>
            <a:fillRect/>
          </a:stretch>
        </p:blipFill>
        <p:spPr>
          <a:xfrm>
            <a:off x="1123950" y="2966477"/>
            <a:ext cx="4537075" cy="2671297"/>
          </a:xfrm>
        </p:spPr>
      </p:pic>
      <p:sp>
        <p:nvSpPr>
          <p:cNvPr id="6" name="Text Placeholder 5">
            <a:extLst>
              <a:ext uri="{FF2B5EF4-FFF2-40B4-BE49-F238E27FC236}">
                <a16:creationId xmlns:a16="http://schemas.microsoft.com/office/drawing/2014/main" id="{BB6C3DCD-F19A-43F2-8E22-319E5D21E091}"/>
              </a:ext>
            </a:extLst>
          </p:cNvPr>
          <p:cNvSpPr>
            <a:spLocks noGrp="1"/>
          </p:cNvSpPr>
          <p:nvPr>
            <p:ph type="body" sz="quarter" idx="3"/>
          </p:nvPr>
        </p:nvSpPr>
        <p:spPr/>
        <p:txBody>
          <a:bodyPr/>
          <a:lstStyle/>
          <a:p>
            <a:r>
              <a:rPr lang="en-US" dirty="0"/>
              <a:t>EXPLANATION</a:t>
            </a:r>
            <a:endParaRPr lang="en-KE" dirty="0"/>
          </a:p>
        </p:txBody>
      </p:sp>
      <p:sp>
        <p:nvSpPr>
          <p:cNvPr id="7" name="Content Placeholder 6">
            <a:extLst>
              <a:ext uri="{FF2B5EF4-FFF2-40B4-BE49-F238E27FC236}">
                <a16:creationId xmlns:a16="http://schemas.microsoft.com/office/drawing/2014/main" id="{87D62FE0-2EAB-543F-845A-9D7FA8A798BD}"/>
              </a:ext>
            </a:extLst>
          </p:cNvPr>
          <p:cNvSpPr>
            <a:spLocks noGrp="1"/>
          </p:cNvSpPr>
          <p:nvPr>
            <p:ph sz="quarter" idx="4"/>
          </p:nvPr>
        </p:nvSpPr>
        <p:spPr/>
        <p:txBody>
          <a:bodyPr/>
          <a:lstStyle/>
          <a:p>
            <a:pPr>
              <a:buFont typeface="Wingdings" panose="05000000000000000000" pitchFamily="2" charset="2"/>
              <a:buChar char="q"/>
            </a:pPr>
            <a:r>
              <a:rPr lang="en-US" dirty="0"/>
              <a:t>User Interface</a:t>
            </a:r>
          </a:p>
          <a:p>
            <a:pPr>
              <a:buFont typeface="Wingdings" panose="05000000000000000000" pitchFamily="2" charset="2"/>
              <a:buChar char="q"/>
            </a:pPr>
            <a:r>
              <a:rPr lang="en-US" dirty="0"/>
              <a:t>Dataset</a:t>
            </a:r>
          </a:p>
          <a:p>
            <a:pPr>
              <a:buFont typeface="Wingdings" panose="05000000000000000000" pitchFamily="2" charset="2"/>
              <a:buChar char="q"/>
            </a:pPr>
            <a:r>
              <a:rPr lang="en-US" dirty="0"/>
              <a:t>Data Pre-processing</a:t>
            </a:r>
          </a:p>
          <a:p>
            <a:pPr>
              <a:buFont typeface="Wingdings" panose="05000000000000000000" pitchFamily="2" charset="2"/>
              <a:buChar char="q"/>
            </a:pPr>
            <a:r>
              <a:rPr lang="en-US" dirty="0"/>
              <a:t>Random Forest</a:t>
            </a:r>
          </a:p>
          <a:p>
            <a:pPr>
              <a:buFont typeface="Wingdings" panose="05000000000000000000" pitchFamily="2" charset="2"/>
              <a:buChar char="q"/>
            </a:pPr>
            <a:r>
              <a:rPr lang="en-US" dirty="0"/>
              <a:t>Recommendation System</a:t>
            </a:r>
          </a:p>
          <a:p>
            <a:pPr>
              <a:buFont typeface="Wingdings" panose="05000000000000000000" pitchFamily="2" charset="2"/>
              <a:buChar char="q"/>
            </a:pPr>
            <a:r>
              <a:rPr lang="en-US" dirty="0"/>
              <a:t>Result Prediction</a:t>
            </a:r>
            <a:endParaRPr lang="en-KE" dirty="0"/>
          </a:p>
        </p:txBody>
      </p:sp>
    </p:spTree>
    <p:extLst>
      <p:ext uri="{BB962C8B-B14F-4D97-AF65-F5344CB8AC3E}">
        <p14:creationId xmlns:p14="http://schemas.microsoft.com/office/powerpoint/2010/main" val="3298573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98F2-04DA-B848-485A-2030027F1239}"/>
              </a:ext>
            </a:extLst>
          </p:cNvPr>
          <p:cNvSpPr>
            <a:spLocks noGrp="1"/>
          </p:cNvSpPr>
          <p:nvPr>
            <p:ph type="title"/>
          </p:nvPr>
        </p:nvSpPr>
        <p:spPr/>
        <p:txBody>
          <a:bodyPr/>
          <a:lstStyle/>
          <a:p>
            <a:r>
              <a:rPr lang="en-US" dirty="0"/>
              <a:t>Dataset</a:t>
            </a:r>
            <a:endParaRPr lang="en-KE" dirty="0"/>
          </a:p>
        </p:txBody>
      </p:sp>
      <p:pic>
        <p:nvPicPr>
          <p:cNvPr id="9" name="Picture Placeholder 8" descr="A field of plants with trees in the background&#10;&#10;Description automatically generated">
            <a:extLst>
              <a:ext uri="{FF2B5EF4-FFF2-40B4-BE49-F238E27FC236}">
                <a16:creationId xmlns:a16="http://schemas.microsoft.com/office/drawing/2014/main" id="{B12680C9-BC0F-B97C-6AA8-E502289CFA18}"/>
              </a:ext>
            </a:extLst>
          </p:cNvPr>
          <p:cNvPicPr>
            <a:picLocks noGrp="1" noChangeAspect="1"/>
          </p:cNvPicPr>
          <p:nvPr>
            <p:ph type="pic" sz="quarter" idx="13"/>
          </p:nvPr>
        </p:nvPicPr>
        <p:blipFill>
          <a:blip r:embed="rId2"/>
          <a:srcRect t="39466" b="39466"/>
          <a:stretch>
            <a:fillRect/>
          </a:stretch>
        </p:blipFill>
        <p:spPr/>
      </p:pic>
      <p:sp>
        <p:nvSpPr>
          <p:cNvPr id="4" name="Content Placeholder 3">
            <a:extLst>
              <a:ext uri="{FF2B5EF4-FFF2-40B4-BE49-F238E27FC236}">
                <a16:creationId xmlns:a16="http://schemas.microsoft.com/office/drawing/2014/main" id="{51932B1E-7983-2284-0BB1-610D3A3F6EC3}"/>
              </a:ext>
            </a:extLst>
          </p:cNvPr>
          <p:cNvSpPr>
            <a:spLocks noGrp="1"/>
          </p:cNvSpPr>
          <p:nvPr>
            <p:ph idx="1"/>
          </p:nvPr>
        </p:nvSpPr>
        <p:spPr/>
        <p:txBody>
          <a:bodyPr>
            <a:normAutofit fontScale="92500" lnSpcReduction="20000"/>
          </a:bodyPr>
          <a:lstStyle/>
          <a:p>
            <a:pPr marL="285750" indent="-285750">
              <a:buFont typeface="Wingdings" panose="05000000000000000000" pitchFamily="2" charset="2"/>
              <a:buChar char="q"/>
            </a:pPr>
            <a:r>
              <a:rPr lang="en-US" dirty="0"/>
              <a:t>Source: Kaggle</a:t>
            </a:r>
          </a:p>
          <a:p>
            <a:pPr marL="285750" indent="-285750">
              <a:buFont typeface="Wingdings" panose="05000000000000000000" pitchFamily="2" charset="2"/>
              <a:buChar char="q"/>
            </a:pPr>
            <a:r>
              <a:rPr lang="en-US" dirty="0"/>
              <a:t>Entries: 2200</a:t>
            </a:r>
          </a:p>
          <a:p>
            <a:pPr marL="285750" indent="-285750">
              <a:buFont typeface="Wingdings" panose="05000000000000000000" pitchFamily="2" charset="2"/>
              <a:buChar char="q"/>
            </a:pPr>
            <a:r>
              <a:rPr lang="en-US" dirty="0"/>
              <a:t>Crops: 22</a:t>
            </a:r>
          </a:p>
          <a:p>
            <a:r>
              <a:rPr lang="en-US" dirty="0"/>
              <a:t>	Rice, maize, jute, cotton, coconut, papaya, orange, apple, muskmelon, 	watermelon, grapes, mango, banana, pomegranate, lentil, black gram, 	mung bean, moth beans, pigeon peas, kidney beans, chickpea, coffee</a:t>
            </a:r>
          </a:p>
          <a:p>
            <a:pPr marL="285750" indent="-285750">
              <a:buFont typeface="Wingdings" panose="05000000000000000000" pitchFamily="2" charset="2"/>
              <a:buChar char="q"/>
            </a:pPr>
            <a:r>
              <a:rPr lang="en-US" dirty="0"/>
              <a:t>Features: 7</a:t>
            </a:r>
          </a:p>
          <a:p>
            <a:r>
              <a:rPr lang="en-US" dirty="0"/>
              <a:t>	Soil Nitrogen, Soil Phosphorous, Soil Potassium, Temperature, pH, Humidity, 	Rainfall</a:t>
            </a:r>
            <a:endParaRPr lang="en-KE" dirty="0"/>
          </a:p>
        </p:txBody>
      </p:sp>
      <p:sp>
        <p:nvSpPr>
          <p:cNvPr id="5" name="Footer Placeholder 4">
            <a:extLst>
              <a:ext uri="{FF2B5EF4-FFF2-40B4-BE49-F238E27FC236}">
                <a16:creationId xmlns:a16="http://schemas.microsoft.com/office/drawing/2014/main" id="{5D6DF57B-2179-0057-968C-35B1F86B7FF3}"/>
              </a:ext>
            </a:extLst>
          </p:cNvPr>
          <p:cNvSpPr>
            <a:spLocks noGrp="1"/>
          </p:cNvSpPr>
          <p:nvPr>
            <p:ph type="ftr" sz="quarter" idx="11"/>
          </p:nvPr>
        </p:nvSpPr>
        <p:spPr/>
        <p:txBody>
          <a:bodyPr/>
          <a:lstStyle/>
          <a:p>
            <a:r>
              <a:rPr lang="en-US"/>
              <a:t>Sample Footer Text</a:t>
            </a:r>
            <a:endParaRPr lang="en-US" dirty="0"/>
          </a:p>
        </p:txBody>
      </p:sp>
      <p:sp>
        <p:nvSpPr>
          <p:cNvPr id="6" name="Date Placeholder 5">
            <a:extLst>
              <a:ext uri="{FF2B5EF4-FFF2-40B4-BE49-F238E27FC236}">
                <a16:creationId xmlns:a16="http://schemas.microsoft.com/office/drawing/2014/main" id="{3F58CA3B-8DA8-62EE-3C1A-5DC43ACC59E1}"/>
              </a:ext>
            </a:extLst>
          </p:cNvPr>
          <p:cNvSpPr>
            <a:spLocks noGrp="1"/>
          </p:cNvSpPr>
          <p:nvPr>
            <p:ph type="dt" sz="half" idx="10"/>
          </p:nvPr>
        </p:nvSpPr>
        <p:spPr/>
        <p:txBody>
          <a:bodyPr/>
          <a:lstStyle/>
          <a:p>
            <a:r>
              <a:rPr lang="en-US"/>
              <a:t>2/3/20XX</a:t>
            </a:r>
            <a:endParaRPr lang="en-US" dirty="0"/>
          </a:p>
        </p:txBody>
      </p:sp>
      <p:sp>
        <p:nvSpPr>
          <p:cNvPr id="7" name="Slide Number Placeholder 6">
            <a:extLst>
              <a:ext uri="{FF2B5EF4-FFF2-40B4-BE49-F238E27FC236}">
                <a16:creationId xmlns:a16="http://schemas.microsoft.com/office/drawing/2014/main" id="{D35FC8E7-9F96-3184-4E1E-51BDE83447BB}"/>
              </a:ext>
            </a:extLst>
          </p:cNvPr>
          <p:cNvSpPr>
            <a:spLocks noGrp="1"/>
          </p:cNvSpPr>
          <p:nvPr>
            <p:ph type="sldNum" sz="quarter" idx="12"/>
          </p:nvPr>
        </p:nvSpPr>
        <p:spPr/>
        <p:txBody>
          <a:bodyPr/>
          <a:lstStyle/>
          <a:p>
            <a:pPr algn="ctr"/>
            <a:fld id="{FAEF9944-A4F6-4C59-AEBD-678D6480B8EA}" type="slidenum">
              <a:rPr lang="en-US" smtClean="0"/>
              <a:pPr algn="ctr"/>
              <a:t>9</a:t>
            </a:fld>
            <a:endParaRPr lang="en-US" dirty="0"/>
          </a:p>
        </p:txBody>
      </p:sp>
    </p:spTree>
    <p:extLst>
      <p:ext uri="{BB962C8B-B14F-4D97-AF65-F5344CB8AC3E}">
        <p14:creationId xmlns:p14="http://schemas.microsoft.com/office/powerpoint/2010/main" val="871044117"/>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3.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Sketchlines design</Template>
  <TotalTime>1091</TotalTime>
  <Words>304</Words>
  <Application>Microsoft Office PowerPoint</Application>
  <PresentationFormat>Widescreen</PresentationFormat>
  <Paragraphs>69</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Meiryo</vt:lpstr>
      <vt:lpstr>Arial</vt:lpstr>
      <vt:lpstr>Calibri</vt:lpstr>
      <vt:lpstr>Corbel</vt:lpstr>
      <vt:lpstr>Wingdings</vt:lpstr>
      <vt:lpstr>SketchLinesVTI</vt:lpstr>
      <vt:lpstr>Farmcommendation: A Smart Crop Recommendation System using Machine Learning  </vt:lpstr>
      <vt:lpstr>Agenda</vt:lpstr>
      <vt:lpstr>Background</vt:lpstr>
      <vt:lpstr>Background</vt:lpstr>
      <vt:lpstr>Motivation</vt:lpstr>
      <vt:lpstr>Motivation</vt:lpstr>
      <vt:lpstr>Designed Solution</vt:lpstr>
      <vt:lpstr>System Architecture</vt:lpstr>
      <vt:lpstr>Dataset</vt:lpstr>
      <vt:lpstr>Solution Demonstration</vt:lpstr>
      <vt:lpstr>Dataset</vt:lpstr>
      <vt:lpstr>System Demonstration</vt:lpstr>
      <vt:lpstr>Any Feedback or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Farmcommendation: A Smart Crop Recommendation System using Machine Learning  </dc:title>
  <dc:creator>Julie Enola</dc:creator>
  <cp:lastModifiedBy>Julie Enola</cp:lastModifiedBy>
  <cp:revision>48</cp:revision>
  <dcterms:created xsi:type="dcterms:W3CDTF">2024-01-08T13:21:47Z</dcterms:created>
  <dcterms:modified xsi:type="dcterms:W3CDTF">2024-01-09T08:43:33Z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